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0" r:id="rId1"/>
  </p:sldMasterIdLst>
  <p:notesMasterIdLst>
    <p:notesMasterId r:id="rId10"/>
  </p:notesMasterIdLst>
  <p:handoutMasterIdLst>
    <p:handoutMasterId r:id="rId11"/>
  </p:handoutMasterIdLst>
  <p:sldIdLst>
    <p:sldId id="396" r:id="rId2"/>
    <p:sldId id="397" r:id="rId3"/>
    <p:sldId id="398" r:id="rId4"/>
    <p:sldId id="399" r:id="rId5"/>
    <p:sldId id="402" r:id="rId6"/>
    <p:sldId id="400" r:id="rId7"/>
    <p:sldId id="405" r:id="rId8"/>
    <p:sldId id="403" r:id="rId9"/>
  </p:sldIdLst>
  <p:sldSz cx="13411200" cy="10058400"/>
  <p:notesSz cx="9296400" cy="14782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900" b="1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84345" autoAdjust="0"/>
  </p:normalViewPr>
  <p:slideViewPr>
    <p:cSldViewPr>
      <p:cViewPr varScale="1">
        <p:scale>
          <a:sx n="64" d="100"/>
          <a:sy n="64" d="100"/>
        </p:scale>
        <p:origin x="1482" y="48"/>
      </p:cViewPr>
      <p:guideLst>
        <p:guide orient="horz" pos="3168"/>
        <p:guide pos="4224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9DE6F9-4F49-F346-BA1B-956E4AF35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41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07693-E78B-1044-AC6F-1D3DDC32EA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741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F7728BB-F8CB-324D-9288-88C2F2195866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FE7DF-8C21-9340-B3AE-6E1E7FB83E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4041438"/>
            <a:ext cx="4029075" cy="741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BF9CD-8098-BC4C-81DC-08C72CA91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14041438"/>
            <a:ext cx="4029075" cy="741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E5AF5EB-E6CC-B946-9404-B0A152D6B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63D17-6F09-A94D-BCA2-344ABCDB8A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8188"/>
          </a:xfrm>
          <a:prstGeom prst="rect">
            <a:avLst/>
          </a:prstGeom>
        </p:spPr>
        <p:txBody>
          <a:bodyPr vert="horz" lIns="137567" tIns="68784" rIns="137567" bIns="68784" rtlCol="0"/>
          <a:lstStyle>
            <a:lvl1pPr algn="l" eaLnBrk="1" hangingPunct="1">
              <a:defRPr sz="1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029C0-FA41-CB41-A000-9AEF7BC73C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8188"/>
          </a:xfrm>
          <a:prstGeom prst="rect">
            <a:avLst/>
          </a:prstGeom>
        </p:spPr>
        <p:txBody>
          <a:bodyPr vert="horz" wrap="square" lIns="137567" tIns="68784" rIns="137567" bIns="68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latin typeface="Arial" pitchFamily="34" charset="0"/>
                <a:ea typeface="ヒラギノ角ゴ Pro W3" pitchFamily="125" charset="-128"/>
                <a:cs typeface="+mn-cs"/>
              </a:defRPr>
            </a:lvl1pPr>
          </a:lstStyle>
          <a:p>
            <a:pPr>
              <a:defRPr/>
            </a:pPr>
            <a:fld id="{9B897F83-E6FA-3E4C-9FAE-638286C3DC0F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B1A5FE-B894-DE4E-BCB8-E735D9B752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109663"/>
            <a:ext cx="73914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67" tIns="68784" rIns="137567" bIns="687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7A7582-9E93-EC4E-B8A2-FA956682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75" y="7021513"/>
            <a:ext cx="7435850" cy="6651625"/>
          </a:xfrm>
          <a:prstGeom prst="rect">
            <a:avLst/>
          </a:prstGeom>
        </p:spPr>
        <p:txBody>
          <a:bodyPr vert="horz" lIns="137567" tIns="68784" rIns="137567" bIns="687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0404D-D28B-C541-AC70-394A74C44D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4029075" cy="738187"/>
          </a:xfrm>
          <a:prstGeom prst="rect">
            <a:avLst/>
          </a:prstGeom>
        </p:spPr>
        <p:txBody>
          <a:bodyPr vert="horz" lIns="137567" tIns="68784" rIns="137567" bIns="68784" rtlCol="0" anchor="b"/>
          <a:lstStyle>
            <a:lvl1pPr algn="l" eaLnBrk="1" hangingPunct="1">
              <a:defRPr sz="1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EA2AB-FE6C-AC47-A6FD-6A893788D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738" y="14041438"/>
            <a:ext cx="4029075" cy="738187"/>
          </a:xfrm>
          <a:prstGeom prst="rect">
            <a:avLst/>
          </a:prstGeom>
        </p:spPr>
        <p:txBody>
          <a:bodyPr vert="horz" wrap="square" lIns="137567" tIns="68784" rIns="137567" bIns="68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1364B12-0770-8F47-9379-B71807855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64B12-0770-8F47-9379-B71807855E9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64B12-0770-8F47-9379-B71807855E9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74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64B12-0770-8F47-9379-B71807855E9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64B12-0770-8F47-9379-B71807855E9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11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64B12-0770-8F47-9379-B71807855E9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37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64B12-0770-8F47-9379-B71807855E9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9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creen Shot 2016-11-03 at 9.45.53 AM.jpg">
            <a:extLst>
              <a:ext uri="{FF2B5EF4-FFF2-40B4-BE49-F238E27FC236}">
                <a16:creationId xmlns:a16="http://schemas.microsoft.com/office/drawing/2014/main" id="{472883F7-A22E-4E45-8A40-DCB57FC5C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3122"/>
          <a:stretch>
            <a:fillRect/>
          </a:stretch>
        </p:blipFill>
        <p:spPr bwMode="auto">
          <a:xfrm>
            <a:off x="6921500" y="1239838"/>
            <a:ext cx="6489700" cy="811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63" y="3124666"/>
            <a:ext cx="5705610" cy="312867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1" y="6757391"/>
            <a:ext cx="5697771" cy="1643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631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2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55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8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1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4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0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28800"/>
            <a:ext cx="12070080" cy="76672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33274" indent="-313351">
              <a:defRPr sz="2400"/>
            </a:lvl2pPr>
            <a:lvl3pPr marL="944433" indent="-315541">
              <a:defRPr sz="2000"/>
            </a:lvl3pPr>
            <a:lvl4pPr marL="1264357" indent="-315541">
              <a:defRPr/>
            </a:lvl4pPr>
            <a:lvl5pPr marL="1573323" indent="-315541">
              <a:buFont typeface="Arial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32125" y="96652"/>
            <a:ext cx="10015538" cy="106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01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433358"/>
            <a:ext cx="5923280" cy="75922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33274" indent="-313351">
              <a:defRPr sz="2400"/>
            </a:lvl2pPr>
            <a:lvl3pPr marL="944433" indent="-315541">
              <a:defRPr sz="2000"/>
            </a:lvl3pPr>
            <a:lvl4pPr marL="1264357" indent="-315541">
              <a:defRPr sz="1800"/>
            </a:lvl4pPr>
            <a:lvl5pPr marL="1577706" indent="-322116" defTabSz="626700">
              <a:buFont typeface="Arial"/>
              <a:buChar char="•"/>
              <a:tabLst/>
              <a:defRPr sz="1600"/>
            </a:lvl5pPr>
            <a:lvl6pPr>
              <a:defRPr sz="2502"/>
            </a:lvl6pPr>
            <a:lvl7pPr>
              <a:defRPr sz="2502"/>
            </a:lvl7pPr>
            <a:lvl8pPr>
              <a:defRPr sz="2502"/>
            </a:lvl8pPr>
            <a:lvl9pPr>
              <a:defRPr sz="25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7360" y="1433358"/>
            <a:ext cx="5923280" cy="759228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33274" indent="-313351">
              <a:defRPr sz="2400"/>
            </a:lvl2pPr>
            <a:lvl3pPr marL="944433" indent="-315541">
              <a:defRPr sz="2000"/>
            </a:lvl3pPr>
            <a:lvl4pPr marL="1264357" indent="-315541">
              <a:defRPr sz="1800"/>
            </a:lvl4pPr>
            <a:lvl5pPr marL="1573323" indent="-315541">
              <a:buFont typeface="Arial"/>
              <a:buChar char="•"/>
              <a:defRPr sz="1600"/>
            </a:lvl5pPr>
            <a:lvl6pPr>
              <a:defRPr sz="2502"/>
            </a:lvl6pPr>
            <a:lvl7pPr>
              <a:defRPr sz="2502"/>
            </a:lvl7pPr>
            <a:lvl8pPr>
              <a:defRPr sz="2502"/>
            </a:lvl8pPr>
            <a:lvl9pPr>
              <a:defRPr sz="25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9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11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STO ppt banner head.jpg">
            <a:extLst>
              <a:ext uri="{FF2B5EF4-FFF2-40B4-BE49-F238E27FC236}">
                <a16:creationId xmlns:a16="http://schemas.microsoft.com/office/drawing/2014/main" id="{57785307-FC0F-9541-8271-6FFCCF8DB8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2" b="14119"/>
          <a:stretch>
            <a:fillRect/>
          </a:stretch>
        </p:blipFill>
        <p:spPr bwMode="auto">
          <a:xfrm>
            <a:off x="0" y="25400"/>
            <a:ext cx="13411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206950B-D879-C044-918E-78CFFEA7DD69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3032125" y="96838"/>
            <a:ext cx="100155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8ED751-6041-EB4B-B7F5-BAB6537823CD}"/>
              </a:ext>
            </a:extLst>
          </p:cNvPr>
          <p:cNvCxnSpPr/>
          <p:nvPr userDrawn="1"/>
        </p:nvCxnSpPr>
        <p:spPr>
          <a:xfrm>
            <a:off x="0" y="9709150"/>
            <a:ext cx="1342707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7A12E1-B1DE-D745-8DD4-BC5296DE290D}"/>
              </a:ext>
            </a:extLst>
          </p:cNvPr>
          <p:cNvSpPr txBox="1"/>
          <p:nvPr userDrawn="1"/>
        </p:nvSpPr>
        <p:spPr>
          <a:xfrm>
            <a:off x="11853863" y="9745663"/>
            <a:ext cx="955675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50" dirty="0">
                <a:latin typeface="Arial" charset="0"/>
                <a:ea typeface="ヒラギノ角ゴ Pro W3" charset="-128"/>
                <a:cs typeface="ヒラギノ角ゴ Pro W3" charset="-128"/>
              </a:rPr>
              <a:t>Slide </a:t>
            </a:r>
            <a:fld id="{3C755CC2-16E8-4B43-826A-CD7EF66841AD}" type="slidenum">
              <a:rPr lang="en-US" sz="1550">
                <a:latin typeface="Arial" charset="0"/>
                <a:ea typeface="ヒラギノ角ゴ Pro W3" charset="-128"/>
                <a:cs typeface="ヒラギノ角ゴ Pro W3" charset="-128"/>
              </a:rPr>
              <a:pPr>
                <a:defRPr/>
              </a:pPr>
              <a:t>‹#›</a:t>
            </a:fld>
            <a:endParaRPr lang="en-US" sz="155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46" r:id="rId2"/>
    <p:sldLayoutId id="2147485247" r:id="rId3"/>
    <p:sldLayoutId id="2147485248" r:id="rId4"/>
  </p:sldLayoutIdLst>
  <p:hf hdr="0" ftr="0"/>
  <p:txStyles>
    <p:titleStyle>
      <a:lvl1pPr algn="ctr" defTabSz="6286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defTabSz="62865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-65" charset="0"/>
          <a:ea typeface="MS PGothic" pitchFamily="34" charset="-128"/>
          <a:cs typeface="MS PGothic" panose="020B0600070205080204" pitchFamily="34" charset="-128"/>
        </a:defRPr>
      </a:lvl2pPr>
      <a:lvl3pPr algn="ctr" defTabSz="62865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-65" charset="0"/>
          <a:ea typeface="MS PGothic" pitchFamily="34" charset="-128"/>
          <a:cs typeface="MS PGothic" panose="020B0600070205080204" pitchFamily="34" charset="-128"/>
        </a:defRPr>
      </a:lvl3pPr>
      <a:lvl4pPr algn="ctr" defTabSz="62865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-65" charset="0"/>
          <a:ea typeface="MS PGothic" pitchFamily="34" charset="-128"/>
          <a:cs typeface="MS PGothic" panose="020B0600070205080204" pitchFamily="34" charset="-128"/>
        </a:defRPr>
      </a:lvl4pPr>
      <a:lvl5pPr algn="ctr" defTabSz="62865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-65" charset="0"/>
          <a:ea typeface="MS PGothic" pitchFamily="34" charset="-128"/>
          <a:cs typeface="MS PGothic" panose="020B0600070205080204" pitchFamily="34" charset="-128"/>
        </a:defRPr>
      </a:lvl5pPr>
      <a:lvl6pPr marL="631082" algn="ctr" defTabSz="631082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1262165" algn="ctr" defTabSz="631082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893247" algn="ctr" defTabSz="631082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2524329" algn="ctr" defTabSz="631082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9563" indent="-309563" algn="l" defTabSz="628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631825" indent="-311150" algn="l" defTabSz="628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42975" indent="-314325" algn="l" defTabSz="628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63650" indent="-314325" algn="l" defTabSz="628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524125" algn="l" defTabSz="628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470953" indent="-315541" algn="l" defTabSz="631082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6pPr>
      <a:lvl7pPr marL="4102035" indent="-315541" algn="l" defTabSz="631082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7pPr>
      <a:lvl8pPr marL="4733117" indent="-315541" algn="l" defTabSz="631082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8pPr>
      <a:lvl9pPr marL="5364200" indent="-315541" algn="l" defTabSz="631082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1pPr>
      <a:lvl2pPr marL="631082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262165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893247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4pPr>
      <a:lvl5pPr marL="2524329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5pPr>
      <a:lvl6pPr marL="3155412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6pPr>
      <a:lvl7pPr marL="3786494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7pPr>
      <a:lvl8pPr marL="4417576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8pPr>
      <a:lvl9pPr marL="5048658" algn="l" defTabSz="631082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rrauniversal.com/cleanroom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gadepot.com/product/beckman-coulter-2089310-03-hhpc-2-handheld-particle-counter-2-channel-5um?format=v&amp;p=ms&amp;source=ads&amp;gclid=CjwKCAiA44LzBRB-EiwA-jJipJQFCQJpy2bQEDgTKgMW4RhmXkrBhGzNKUrHG5z6kRprN4sbW9EYcRoCrbMQAvD_BwE" TargetMode="External"/><Relationship Id="rId5" Type="http://schemas.openxmlformats.org/officeDocument/2006/relationships/hyperlink" Target="https://www.mecart-cleanrooms.com/learning-center/cleanroom-classifications-iso-8-iso-7-iso-6-iso-5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uethundertechnologies.com/cleanroom-clothing-requirements-and-selection-gui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tistat.co.uk/product-category/esd-mats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dycemcc.co.uk/2019/07/electrostatic-discharge-protec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sa.gov/vision/universe/starsgalaxies/gamma_cleanroom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C6CB-EC27-4F01-BB96-7FE7A7C9F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63" y="2828078"/>
            <a:ext cx="5705610" cy="3128670"/>
          </a:xfrm>
        </p:spPr>
        <p:txBody>
          <a:bodyPr/>
          <a:lstStyle/>
          <a:p>
            <a:r>
              <a:rPr lang="en-US" sz="4000" dirty="0"/>
              <a:t>Components of the GUSTO Cleanroom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3F3FD-3BEB-47A0-9AEE-84F64E5F0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602" y="5956748"/>
            <a:ext cx="5697771" cy="1643887"/>
          </a:xfrm>
        </p:spPr>
        <p:txBody>
          <a:bodyPr/>
          <a:lstStyle/>
          <a:p>
            <a:r>
              <a:rPr lang="en-US" sz="3200" dirty="0"/>
              <a:t>Student: Alyssa Baller</a:t>
            </a:r>
          </a:p>
          <a:p>
            <a:r>
              <a:rPr lang="en-US" sz="3200" dirty="0"/>
              <a:t>Mentor: Tisha Saltzman</a:t>
            </a:r>
          </a:p>
          <a:p>
            <a:r>
              <a:rPr lang="en-US" sz="3200" dirty="0"/>
              <a:t>Supervisor: David </a:t>
            </a:r>
            <a:r>
              <a:rPr lang="en-US" sz="3200" dirty="0" err="1"/>
              <a:t>Dolana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F0CCE-47FF-494B-91DE-298E5FF3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4" y="8401278"/>
            <a:ext cx="947738" cy="1219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9AD4E4-740D-4D5B-862F-54FDEC1D6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8490399"/>
            <a:ext cx="12954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7283D-9C28-4EDB-ACB3-B85F9552F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28800"/>
            <a:ext cx="7079156" cy="7848872"/>
          </a:xfrm>
        </p:spPr>
        <p:txBody>
          <a:bodyPr/>
          <a:lstStyle/>
          <a:p>
            <a:r>
              <a:rPr lang="en-US" dirty="0"/>
              <a:t>Galactic/Extragalactic ULDB (Ultra-Long Duration Balloon) Spectroscopic Terahertz Observatory</a:t>
            </a:r>
          </a:p>
          <a:p>
            <a:r>
              <a:rPr lang="en-US" dirty="0"/>
              <a:t>“Untangling the Complexities of the Interstellar Medium”</a:t>
            </a:r>
          </a:p>
          <a:p>
            <a:r>
              <a:rPr lang="en-US" dirty="0"/>
              <a:t>The Program has 5 Science Goals:</a:t>
            </a:r>
          </a:p>
          <a:p>
            <a:pPr lvl="1"/>
            <a:r>
              <a:rPr lang="en-US" sz="2800" dirty="0"/>
              <a:t>Determine the constituents and life cycle of interstellar gas in the Milky Way.</a:t>
            </a:r>
          </a:p>
          <a:p>
            <a:pPr lvl="1"/>
            <a:r>
              <a:rPr lang="en-US" sz="2800" dirty="0"/>
              <a:t>Witness the formation and destruction of star forming clouds.</a:t>
            </a:r>
          </a:p>
          <a:p>
            <a:pPr lvl="1"/>
            <a:r>
              <a:rPr lang="en-US" sz="2800" dirty="0"/>
              <a:t>Understand the dynamics and gas flow into and within the Galactic Center.</a:t>
            </a:r>
          </a:p>
          <a:p>
            <a:pPr lvl="1"/>
            <a:r>
              <a:rPr lang="en-US" sz="2800" dirty="0"/>
              <a:t>Understand the interplay between star formation, stellar winds and radiation, and the structure of the ISM in the LMC.</a:t>
            </a:r>
          </a:p>
          <a:p>
            <a:pPr lvl="1"/>
            <a:r>
              <a:rPr lang="en-US" sz="2800" dirty="0"/>
              <a:t>Construct Milky Way and LMC templates for comparison to distant galaxies.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E2711-14F2-4953-B3F9-8525135F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About GUSTO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977AB-E931-49C0-AB62-E4A5912A3EAC}"/>
              </a:ext>
            </a:extLst>
          </p:cNvPr>
          <p:cNvSpPr txBox="1"/>
          <p:nvPr/>
        </p:nvSpPr>
        <p:spPr>
          <a:xfrm>
            <a:off x="8314645" y="7549480"/>
            <a:ext cx="473301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Flight Facts:</a:t>
            </a:r>
          </a:p>
          <a:p>
            <a:r>
              <a:rPr lang="en-US" sz="2600" b="0" dirty="0"/>
              <a:t>Flight Duration: 100 days</a:t>
            </a:r>
          </a:p>
          <a:p>
            <a:r>
              <a:rPr lang="en-US" sz="2600" b="0" dirty="0"/>
              <a:t>Launch Date: December </a:t>
            </a:r>
            <a:r>
              <a:rPr lang="en-US" sz="2600" b="0" dirty="0" smtClean="0"/>
              <a:t>2021</a:t>
            </a:r>
            <a:endParaRPr lang="en-US" sz="2600" b="0" dirty="0"/>
          </a:p>
          <a:p>
            <a:r>
              <a:rPr lang="en-US" sz="2600" b="0" dirty="0"/>
              <a:t>Float Altitude: 33.25 km (~20.7 miles)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EA5F-EBAD-453D-B514-64F9E8E8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848" y="1365298"/>
            <a:ext cx="29432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7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1F2EBF-DFC4-4B9C-9F07-D456A72A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20" y="1428801"/>
            <a:ext cx="12155720" cy="3456383"/>
          </a:xfrm>
        </p:spPr>
        <p:txBody>
          <a:bodyPr/>
          <a:lstStyle/>
          <a:p>
            <a:r>
              <a:rPr lang="en-US" dirty="0"/>
              <a:t>A cleanroom is a room in which the number of particles in and being introduced is minimized and components of the room such as temperature, humidity and Electrostatic Discharge (ESD) are closely controlled. </a:t>
            </a:r>
          </a:p>
          <a:p>
            <a:r>
              <a:rPr lang="en-US" dirty="0"/>
              <a:t>University of Arizona is responsible for the telescope, cryostat, detector, spectrometer, instrument control, data processing, and instrument thermal management which will be in the cleanroom.  </a:t>
            </a:r>
          </a:p>
          <a:p>
            <a:r>
              <a:rPr lang="en-US" dirty="0"/>
              <a:t>The GUSTO cleanroom classification is ISO 7/Class 10,000.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07D86-C38C-4FD3-BB78-A1118E95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Cleanroom Purpose</a:t>
            </a:r>
          </a:p>
        </p:txBody>
      </p:sp>
      <p:pic>
        <p:nvPicPr>
          <p:cNvPr id="3076" name="Picture 4" descr="Modular Cleanroom | Terra Universal">
            <a:extLst>
              <a:ext uri="{FF2B5EF4-FFF2-40B4-BE49-F238E27FC236}">
                <a16:creationId xmlns:a16="http://schemas.microsoft.com/office/drawing/2014/main" id="{E8E2D503-0070-4835-8693-E5E9AA7C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20" y="4885184"/>
            <a:ext cx="7787360" cy="46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512FB-EF37-41D6-B25E-7A037C8485D1}"/>
              </a:ext>
            </a:extLst>
          </p:cNvPr>
          <p:cNvSpPr txBox="1"/>
          <p:nvPr/>
        </p:nvSpPr>
        <p:spPr>
          <a:xfrm>
            <a:off x="3845906" y="9688524"/>
            <a:ext cx="6336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https://www.terrauniversal.com/cleanrooms.php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968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728362-1F22-4202-A778-8011C86A2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28801"/>
            <a:ext cx="8771344" cy="4438022"/>
          </a:xfrm>
        </p:spPr>
        <p:txBody>
          <a:bodyPr/>
          <a:lstStyle/>
          <a:p>
            <a:r>
              <a:rPr lang="en-US" dirty="0"/>
              <a:t>Cleanroom is ISO 7 classification (Class 10,000)</a:t>
            </a:r>
          </a:p>
          <a:p>
            <a:r>
              <a:rPr lang="en-US" dirty="0"/>
              <a:t>Data taken at particle sizes of 0.5, 1 and 5 microns</a:t>
            </a:r>
          </a:p>
          <a:p>
            <a:r>
              <a:rPr lang="en-US" dirty="0"/>
              <a:t>Precautions are taken to limit particles in air such as:</a:t>
            </a:r>
          </a:p>
          <a:p>
            <a:pPr lvl="1"/>
            <a:r>
              <a:rPr lang="en-US" dirty="0"/>
              <a:t>Cleanroom vacuums are used to clean</a:t>
            </a:r>
          </a:p>
          <a:p>
            <a:pPr lvl="1"/>
            <a:r>
              <a:rPr lang="en-US" dirty="0"/>
              <a:t>HEPA filters are installed</a:t>
            </a:r>
          </a:p>
          <a:p>
            <a:pPr lvl="1"/>
            <a:r>
              <a:rPr lang="en-US" dirty="0"/>
              <a:t>Kim wipes and poly cellulose wipes are used within cleanroom</a:t>
            </a:r>
          </a:p>
          <a:p>
            <a:r>
              <a:rPr lang="en-US" dirty="0"/>
              <a:t>Even with precautions, particle numbers in air will sometimes be above maximum concentration limits and this is not unusual.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EA992E-E450-4A77-9242-90577691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Particle 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2445A-8635-4EDF-8E52-F538CC89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6109320"/>
            <a:ext cx="12377103" cy="3195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C5197-0728-4D28-982B-937767153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38"/>
          <a:stretch/>
        </p:blipFill>
        <p:spPr>
          <a:xfrm>
            <a:off x="10017969" y="1382311"/>
            <a:ext cx="1836204" cy="4070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9809B4-CD2F-4932-BE1C-98142AD600DA}"/>
              </a:ext>
            </a:extLst>
          </p:cNvPr>
          <p:cNvSpPr txBox="1"/>
          <p:nvPr/>
        </p:nvSpPr>
        <p:spPr>
          <a:xfrm>
            <a:off x="1701044" y="9305211"/>
            <a:ext cx="889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Mecart</a:t>
            </a:r>
            <a:r>
              <a:rPr lang="en-US" sz="900" dirty="0"/>
              <a:t> Cleanrooms: Cleanroom Classifications. </a:t>
            </a:r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https://www.mecart-cleanrooms.com/learning-center/cleanroom-classifications-iso-8-iso-7-iso-6-iso-5/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45D62-688A-4807-9B0D-ADE10E27AA7A}"/>
              </a:ext>
            </a:extLst>
          </p:cNvPr>
          <p:cNvSpPr txBox="1"/>
          <p:nvPr/>
        </p:nvSpPr>
        <p:spPr>
          <a:xfrm>
            <a:off x="9657928" y="5401434"/>
            <a:ext cx="357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MegaDepot</a:t>
            </a:r>
            <a:r>
              <a:rPr lang="en-US" sz="800" dirty="0"/>
              <a:t>: </a:t>
            </a:r>
            <a:r>
              <a:rPr lang="en-US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https://megadepot.com/product/beckman-coulter-2089310-03-hhpc-2-handheld-particle-counter-2-channel-5um?format=v&amp;p=ms&amp;source=ads&amp;gclid=CjwKCAiA44LzBRB-EiwA-jJipJQFCQJpy2bQEDgTKgMW4RhmXkrBhGzNKUrHG5z6kRprN4sbW9EYcRoCrbMQAvD_BwE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26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BEE14-0137-40BF-9E33-E7E212B6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Cleanroom Apparel</a:t>
            </a:r>
            <a:endParaRPr lang="en-US" sz="6000" dirty="0"/>
          </a:p>
        </p:txBody>
      </p:sp>
      <p:pic>
        <p:nvPicPr>
          <p:cNvPr id="1028" name="Picture 4" descr="Cleanroom-Clothing-Requirements-Chart">
            <a:extLst>
              <a:ext uri="{FF2B5EF4-FFF2-40B4-BE49-F238E27FC236}">
                <a16:creationId xmlns:a16="http://schemas.microsoft.com/office/drawing/2014/main" id="{968EE13A-C640-4135-A73E-600DC8D7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428800"/>
            <a:ext cx="11890917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FB3FA6-08BA-49B3-8CD3-1C5FF0FE1225}"/>
              </a:ext>
            </a:extLst>
          </p:cNvPr>
          <p:cNvSpPr txBox="1"/>
          <p:nvPr/>
        </p:nvSpPr>
        <p:spPr>
          <a:xfrm>
            <a:off x="1232992" y="9205665"/>
            <a:ext cx="972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https://bluethundertechnologies.com/cleanroom-clothing-requirements-and-selection-guide/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3825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CB918-BC8A-4476-B1CB-A0D2123F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28800"/>
            <a:ext cx="11651664" cy="3744415"/>
          </a:xfrm>
        </p:spPr>
        <p:txBody>
          <a:bodyPr/>
          <a:lstStyle/>
          <a:p>
            <a:r>
              <a:rPr lang="en-US" dirty="0"/>
              <a:t>Electrical “shock” or sudden flow of electricity between two charged objects.</a:t>
            </a:r>
          </a:p>
          <a:p>
            <a:r>
              <a:rPr lang="en-US" dirty="0"/>
              <a:t>Similar to rubbing your socks on the carpet, then touching someone (about 30,000 volts).</a:t>
            </a:r>
          </a:p>
          <a:p>
            <a:r>
              <a:rPr lang="en-US" dirty="0"/>
              <a:t>It takes electronics about 30 volts to be damage hardware on our payload. </a:t>
            </a:r>
          </a:p>
          <a:p>
            <a:r>
              <a:rPr lang="en-US" dirty="0"/>
              <a:t>ESD bracelets are worn to dissipate any built-up charge.</a:t>
            </a:r>
          </a:p>
          <a:p>
            <a:r>
              <a:rPr lang="en-US" dirty="0"/>
              <a:t>Lower humidity can cause more chance for an ESD event to occur. </a:t>
            </a:r>
          </a:p>
          <a:p>
            <a:pPr lvl="1"/>
            <a:r>
              <a:rPr lang="en-US" dirty="0"/>
              <a:t>Humidity range needs to be within 30-70%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D6097-1EE9-4223-9946-F06C15CB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Electrostatic Discharge (ESD)</a:t>
            </a:r>
          </a:p>
        </p:txBody>
      </p:sp>
      <p:pic>
        <p:nvPicPr>
          <p:cNvPr id="3074" name="Picture 2" descr="Image result for electrostatic discharge">
            <a:extLst>
              <a:ext uri="{FF2B5EF4-FFF2-40B4-BE49-F238E27FC236}">
                <a16:creationId xmlns:a16="http://schemas.microsoft.com/office/drawing/2014/main" id="{9AE5A357-AC84-481D-8660-7EA24919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3" y="5608455"/>
            <a:ext cx="6381979" cy="36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184A0-2257-484C-89F7-B79E34C1EBD9}"/>
              </a:ext>
            </a:extLst>
          </p:cNvPr>
          <p:cNvSpPr txBox="1"/>
          <p:nvPr/>
        </p:nvSpPr>
        <p:spPr>
          <a:xfrm>
            <a:off x="1124980" y="9313676"/>
            <a:ext cx="6552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Dycem</a:t>
            </a:r>
            <a:r>
              <a:rPr lang="en-US" sz="800" dirty="0"/>
              <a:t>: 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https://www.dycemcc.co.uk/2019/07/electrostatic-discharge-protection/</a:t>
            </a:r>
            <a:endParaRPr lang="en-US" sz="800" dirty="0"/>
          </a:p>
        </p:txBody>
      </p:sp>
      <p:pic>
        <p:nvPicPr>
          <p:cNvPr id="2050" name="Picture 2" descr="ESD Mats | Anti-static Bench Mats | Antistat ESD Protection">
            <a:extLst>
              <a:ext uri="{FF2B5EF4-FFF2-40B4-BE49-F238E27FC236}">
                <a16:creationId xmlns:a16="http://schemas.microsoft.com/office/drawing/2014/main" id="{823E8923-4752-4C44-9500-1D7F20789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3"/>
          <a:stretch/>
        </p:blipFill>
        <p:spPr bwMode="auto">
          <a:xfrm>
            <a:off x="8433792" y="5182147"/>
            <a:ext cx="3302343" cy="40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52152-2AD1-4C26-96BF-87296805667D}"/>
              </a:ext>
            </a:extLst>
          </p:cNvPr>
          <p:cNvSpPr txBox="1"/>
          <p:nvPr/>
        </p:nvSpPr>
        <p:spPr>
          <a:xfrm>
            <a:off x="8325780" y="9198260"/>
            <a:ext cx="4293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https://www.antistat.co.uk/product-category/esd-mats/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981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45767-812F-45F1-ACF3-2730D49D4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28801"/>
            <a:ext cx="12070080" cy="2016224"/>
          </a:xfrm>
        </p:spPr>
        <p:txBody>
          <a:bodyPr/>
          <a:lstStyle/>
          <a:p>
            <a:r>
              <a:rPr lang="en-US" sz="4000" dirty="0"/>
              <a:t>Cleanrooms</a:t>
            </a:r>
          </a:p>
          <a:p>
            <a:r>
              <a:rPr lang="en-US" sz="4000" dirty="0"/>
              <a:t>Particle Counts</a:t>
            </a:r>
          </a:p>
          <a:p>
            <a:r>
              <a:rPr lang="en-US" sz="4000" dirty="0"/>
              <a:t>Gowning</a:t>
            </a:r>
          </a:p>
          <a:p>
            <a:r>
              <a:rPr lang="en-US" sz="4000" dirty="0"/>
              <a:t>ESD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64BFB-B5A0-447A-81E3-6A1BB68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Overall</a:t>
            </a:r>
          </a:p>
        </p:txBody>
      </p:sp>
      <p:pic>
        <p:nvPicPr>
          <p:cNvPr id="4098" name="Picture 2" descr="NASA staffers in the General Dynamics clean room.">
            <a:extLst>
              <a:ext uri="{FF2B5EF4-FFF2-40B4-BE49-F238E27FC236}">
                <a16:creationId xmlns:a16="http://schemas.microsoft.com/office/drawing/2014/main" id="{614A19A3-C001-4236-B1D5-CC570ECDC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1075" r="-1347"/>
          <a:stretch/>
        </p:blipFill>
        <p:spPr bwMode="auto">
          <a:xfrm>
            <a:off x="980964" y="4453136"/>
            <a:ext cx="8401358" cy="46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828D4-CA0C-4FB5-BB11-8635562BB57D}"/>
              </a:ext>
            </a:extLst>
          </p:cNvPr>
          <p:cNvSpPr txBox="1"/>
          <p:nvPr/>
        </p:nvSpPr>
        <p:spPr>
          <a:xfrm>
            <a:off x="987860" y="9277672"/>
            <a:ext cx="7403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https://www.nasa.gov/vision/universe/starsgalaxies/gamma_cleanroom.html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921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580EA-8A49-40D8-A0D8-78F165F30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97772F-5317-4039-8E47-58F0AE24B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0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4F81BD"/>
      </a:accent1>
      <a:accent2>
        <a:srgbClr val="D0D7E7"/>
      </a:accent2>
      <a:accent3>
        <a:srgbClr val="E8ECF3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USTO 2015 template" id="{039D8DA8-41F0-1D48-A85A-AEB6954A4CA3}" vid="{C006F77B-7A6E-544F-99EF-FB7D818FE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122459</TotalTime>
  <Words>425</Words>
  <Application>Microsoft Office PowerPoint</Application>
  <PresentationFormat>Custom</PresentationFormat>
  <Paragraphs>58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ヒラギノ角ゴ Pro W3</vt:lpstr>
      <vt:lpstr>Office Theme</vt:lpstr>
      <vt:lpstr>Components of the GUSTO Cleanroom</vt:lpstr>
      <vt:lpstr>About GUSTO</vt:lpstr>
      <vt:lpstr>Cleanroom Purpose</vt:lpstr>
      <vt:lpstr>Particle Counts</vt:lpstr>
      <vt:lpstr>Cleanroom Apparel</vt:lpstr>
      <vt:lpstr>Electrostatic Discharge (ESD)</vt:lpstr>
      <vt:lpstr>Overall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GUSTO Science Payload Overview</dc:title>
  <dc:creator>Microsoft Office User</dc:creator>
  <cp:lastModifiedBy>Michelle A. Coe</cp:lastModifiedBy>
  <cp:revision>511</cp:revision>
  <dcterms:created xsi:type="dcterms:W3CDTF">2017-10-26T14:59:15Z</dcterms:created>
  <dcterms:modified xsi:type="dcterms:W3CDTF">2020-04-07T22:44:07Z</dcterms:modified>
</cp:coreProperties>
</file>